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96" r:id="rId2"/>
    <p:sldId id="421" r:id="rId3"/>
    <p:sldId id="420" r:id="rId4"/>
    <p:sldId id="404" r:id="rId5"/>
    <p:sldId id="403" r:id="rId6"/>
    <p:sldId id="405" r:id="rId7"/>
    <p:sldId id="418" r:id="rId8"/>
    <p:sldId id="408" r:id="rId9"/>
    <p:sldId id="432" r:id="rId10"/>
    <p:sldId id="414" r:id="rId11"/>
    <p:sldId id="422" r:id="rId12"/>
    <p:sldId id="431" r:id="rId13"/>
    <p:sldId id="397" r:id="rId14"/>
    <p:sldId id="436" r:id="rId15"/>
    <p:sldId id="438" r:id="rId16"/>
    <p:sldId id="439" r:id="rId17"/>
    <p:sldId id="440" r:id="rId18"/>
    <p:sldId id="441" r:id="rId19"/>
    <p:sldId id="435" r:id="rId20"/>
    <p:sldId id="437" r:id="rId21"/>
    <p:sldId id="391" r:id="rId22"/>
    <p:sldId id="371" r:id="rId23"/>
    <p:sldId id="293" r:id="rId24"/>
    <p:sldId id="398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6600"/>
    <a:srgbClr val="00CCFF"/>
    <a:srgbClr val="00CC00"/>
    <a:srgbClr val="005476"/>
    <a:srgbClr val="97DC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83" autoAdjust="0"/>
    <p:restoredTop sz="92630" autoAdjust="0"/>
  </p:normalViewPr>
  <p:slideViewPr>
    <p:cSldViewPr>
      <p:cViewPr varScale="1">
        <p:scale>
          <a:sx n="100" d="100"/>
          <a:sy n="100" d="100"/>
        </p:scale>
        <p:origin x="10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046"/>
    </p:cViewPr>
  </p:sorterViewPr>
  <p:notesViewPr>
    <p:cSldViewPr>
      <p:cViewPr varScale="1">
        <p:scale>
          <a:sx n="44" d="100"/>
          <a:sy n="44" d="100"/>
        </p:scale>
        <p:origin x="2752" y="4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EA9E6131-5DB9-4C2A-BF3B-563FD413EF06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3A2450D6-5440-410C-9B31-9A8D69B60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96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2DF8380B-2CF4-4546-8AAA-4FD6CC16ED2D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E6E7E84B-98CD-4E2A-952C-CAE6AA8BC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0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7E84B-98CD-4E2A-952C-CAE6AA8BCF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36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Jessica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7E84B-98CD-4E2A-952C-CAE6AA8BCF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32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7E84B-98CD-4E2A-952C-CAE6AA8BCF1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41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Legislative positions </a:t>
            </a:r>
            <a:r>
              <a:rPr lang="en-US" dirty="0" smtClean="0"/>
              <a:t>are</a:t>
            </a:r>
            <a:r>
              <a:rPr lang="en-US" baseline="0" dirty="0" smtClean="0"/>
              <a:t> organized into 5 broad categories: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Learning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Teachers &amp; Administrators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Capital facilities &amp; School Construction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Funding &amp; Allocations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Governance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="1" baseline="0" dirty="0" smtClean="0"/>
              <a:t>Permanent Positions </a:t>
            </a:r>
            <a:r>
              <a:rPr lang="en-US" baseline="0" dirty="0" smtClean="0"/>
              <a:t>address topics in the following broad areas: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 smtClean="0"/>
              <a:t>Association operations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 smtClean="0"/>
              <a:t>District management </a:t>
            </a:r>
            <a:r>
              <a:rPr lang="en-US" dirty="0" smtClean="0"/>
              <a:t>(board members, general, equal rights, students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 smtClean="0"/>
              <a:t>Finance</a:t>
            </a:r>
            <a:r>
              <a:rPr lang="en-US" dirty="0" smtClean="0"/>
              <a:t> (general, program funding, school construction, private schools, ESD funding)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 smtClean="0"/>
              <a:t>Personnel </a:t>
            </a:r>
            <a:r>
              <a:rPr lang="en-US" dirty="0" smtClean="0"/>
              <a:t>(training, employment, contracts &amp; negotiations, retirement)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 smtClean="0"/>
              <a:t>Instructional Program </a:t>
            </a:r>
            <a:r>
              <a:rPr lang="en-US" dirty="0" smtClean="0"/>
              <a:t>(course design / instructional materials, instruction, controversial issues)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 smtClean="0"/>
              <a:t>Relations with Others </a:t>
            </a:r>
            <a:r>
              <a:rPr lang="en-US" dirty="0" smtClean="0"/>
              <a:t>(federal relations, state relations, education organizations, regulatory agencies)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7E84B-98CD-4E2A-952C-CAE6AA8BCF1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96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6702" y="4249194"/>
            <a:ext cx="5627439" cy="48866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4573" indent="-2863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5497" indent="-2291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3695" indent="-2291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61893" indent="-2291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20092" indent="-229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8289" indent="-229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36489" indent="-229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94687" indent="-229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41943DF-2784-4AF0-BFE9-94FF83B3D4FB}" type="slidenum">
              <a:rPr lang="en-US" altLang="en-US" smtClean="0"/>
              <a:pPr eaLnBrk="1" hangingPunct="1"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7920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Jessica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7E84B-98CD-4E2A-952C-CAE6AA8BCF1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13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Jessica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7E84B-98CD-4E2A-952C-CAE6AA8BCF1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9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F180-F455-428E-B4B7-F112B9805AFF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826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5959-178A-497B-B0C8-E2C6447AE6AC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63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CDFB-2EDF-4BB3-905F-541B5CB90261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3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615" y="1595642"/>
            <a:ext cx="8229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BB5E5-90A1-489C-9DFD-8D93B4FCE87F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295400" y="6356350"/>
            <a:ext cx="7391400" cy="417393"/>
            <a:chOff x="1864846" y="7334435"/>
            <a:chExt cx="7391400" cy="417393"/>
          </a:xfrm>
        </p:grpSpPr>
        <p:sp>
          <p:nvSpPr>
            <p:cNvPr id="8" name="Rectangle 7"/>
            <p:cNvSpPr/>
            <p:nvPr/>
          </p:nvSpPr>
          <p:spPr>
            <a:xfrm>
              <a:off x="1864846" y="7334435"/>
              <a:ext cx="7391400" cy="417393"/>
            </a:xfrm>
            <a:prstGeom prst="rect">
              <a:avLst/>
            </a:prstGeom>
            <a:solidFill>
              <a:srgbClr val="0054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smtClean="0">
                  <a:latin typeface="Arial Narrow" panose="020B0606020202030204" pitchFamily="34" charset="0"/>
                </a:rPr>
                <a:t>2018</a:t>
              </a:r>
              <a:r>
                <a:rPr lang="en-US" sz="1600" b="1" baseline="0" dirty="0" smtClean="0">
                  <a:latin typeface="Arial Narrow" panose="020B0606020202030204" pitchFamily="34" charset="0"/>
                </a:rPr>
                <a:t> Legislative Assembly Webinar 2: </a:t>
              </a:r>
              <a:r>
                <a:rPr lang="en-US" sz="1600" b="1" i="1" baseline="0" dirty="0" smtClean="0">
                  <a:latin typeface="Arial Narrow" panose="020B0606020202030204" pitchFamily="34" charset="0"/>
                </a:rPr>
                <a:t>The Assembly</a:t>
              </a:r>
              <a:r>
                <a:rPr lang="en-US" sz="1600" b="1" baseline="0" dirty="0" smtClean="0">
                  <a:latin typeface="Arial Narrow" panose="020B0606020202030204" pitchFamily="34" charset="0"/>
                </a:rPr>
                <a:t>, 9/7/18</a:t>
              </a:r>
              <a:endParaRPr lang="en-US" sz="1600" b="1" dirty="0">
                <a:latin typeface="Arial Narrow" panose="020B060602020203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60846" y="7334435"/>
              <a:ext cx="662330" cy="368467"/>
            </a:xfrm>
            <a:prstGeom prst="rect">
              <a:avLst/>
            </a:prstGeom>
          </p:spPr>
        </p:pic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32684" y="6382483"/>
            <a:ext cx="2133600" cy="365125"/>
          </a:xfrm>
        </p:spPr>
        <p:txBody>
          <a:bodyPr/>
          <a:lstStyle/>
          <a:p>
            <a:fld id="{BB6AA464-A7E6-497E-ADB9-393DA218FF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187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0A6C-13EA-47D5-9318-9E3F6C011BBF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41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5427-971D-4399-BB11-14E93DE6D88D}" type="datetime1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19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295400" y="6400800"/>
            <a:ext cx="7391400" cy="417393"/>
          </a:xfrm>
          <a:prstGeom prst="rect">
            <a:avLst/>
          </a:prstGeom>
          <a:solidFill>
            <a:srgbClr val="005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latin typeface="Arial Narrow" panose="020B0606020202030204" pitchFamily="34" charset="0"/>
              </a:rPr>
              <a:t>2018</a:t>
            </a:r>
            <a:r>
              <a:rPr lang="en-US" sz="1600" b="1" baseline="0" dirty="0" smtClean="0">
                <a:latin typeface="Arial Narrow" panose="020B0606020202030204" pitchFamily="34" charset="0"/>
              </a:rPr>
              <a:t> Legislative Assembly Webinar 2: </a:t>
            </a:r>
            <a:r>
              <a:rPr lang="en-US" sz="1600" b="1" i="1" baseline="0" dirty="0" smtClean="0">
                <a:latin typeface="Arial Narrow" panose="020B0606020202030204" pitchFamily="34" charset="0"/>
              </a:rPr>
              <a:t>The Assembly</a:t>
            </a:r>
            <a:r>
              <a:rPr lang="en-US" sz="1600" b="1" baseline="0" dirty="0" smtClean="0">
                <a:latin typeface="Arial Narrow" panose="020B0606020202030204" pitchFamily="34" charset="0"/>
              </a:rPr>
              <a:t>, 9/7/18</a:t>
            </a:r>
            <a:endParaRPr lang="en-US" sz="1600" b="1" dirty="0">
              <a:latin typeface="Arial Narrow" panose="020B06060202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0887" y="220876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439311"/>
            <a:ext cx="2133600" cy="365125"/>
          </a:xfrm>
        </p:spPr>
        <p:txBody>
          <a:bodyPr/>
          <a:lstStyle/>
          <a:p>
            <a:fld id="{BB6AA464-A7E6-497E-ADB9-393DA218FF0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2800" y="6400800"/>
            <a:ext cx="662330" cy="36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70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87209-FEE2-492C-8F2B-1CAB4A38EC33}" type="datetime1">
              <a:rPr lang="en-US" smtClean="0"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55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DDE1-E1D8-4347-B033-722561465EC5}" type="datetime1">
              <a:rPr lang="en-US" smtClean="0"/>
              <a:t>9/7/2018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EE88-2E8C-4627-9BFB-FAA31CE970D3}" type="datetime1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90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B8B6-3140-470D-B4C8-4D2B845375D2}" type="datetime1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6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7DCDD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FC171-5B50-480D-BB93-E8A3D9709551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7000" y="630030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B6AA464-A7E6-497E-ADB9-393DA218FF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89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ssda.org/Events/LegislativeAssembly/HandbookforLegislativeAssembly.aspx" TargetMode="External"/><Relationship Id="rId2" Type="http://schemas.openxmlformats.org/officeDocument/2006/relationships/hyperlink" Target="https://wssda.box.com/s/2fj95w9vjw7qss8d1i49mujlnmveocs7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ssda.box.com/s/4l6j4e1wyo6s5nairg9p8460w17b43a2" TargetMode="External"/><Relationship Id="rId4" Type="http://schemas.openxmlformats.org/officeDocument/2006/relationships/hyperlink" Target="https://wssda.box.com/s/96j1zuzzi60fa50df22cmlml4iyzq5x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ssda.box.com/s/caix2ztzcyfskn7hp3vj9pxeyu5t4or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s://wssda.box.com/s/i807ibimcpitwazscxgt5ql0dpt9xifa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ssda.box.com/s/rl4jqp6bm0d8ravv67cq3f5lhomkpxr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arddocs.com/wa/wssda/Board.nsf/goto?open&amp;id=AQGLW95882C5" TargetMode="External"/><Relationship Id="rId2" Type="http://schemas.openxmlformats.org/officeDocument/2006/relationships/hyperlink" Target="http://www.boarddocs.com/wa/wssda/Board.nsf/goto?open&amp;id=7ZQTP478462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arddocs.com/wa/wssda/Board.nsf/goto?open&amp;id=AQGLW95882C5" TargetMode="External"/><Relationship Id="rId2" Type="http://schemas.openxmlformats.org/officeDocument/2006/relationships/hyperlink" Target="http://www.boarddocs.com/wa/wssda/Board.nsf/goto?open&amp;id=7ZQTP478462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hyperlink" Target="http://wssda.org/Legislative/OurPrioritiesPositions.aspx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hyperlink" Target="https://wssda.app.box.com/file/21761490675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j.Vavrus@wssda.org" TargetMode="External"/><Relationship Id="rId7" Type="http://schemas.openxmlformats.org/officeDocument/2006/relationships/image" Target="../media/image24.png"/><Relationship Id="rId2" Type="http://schemas.openxmlformats.org/officeDocument/2006/relationships/hyperlink" Target="https://wssda.org/Events/LegislativeAssembly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hyperlink" Target="https://wssda.org/Legislative/LegislativeCommittee.aspx" TargetMode="External"/><Relationship Id="rId4" Type="http://schemas.openxmlformats.org/officeDocument/2006/relationships/hyperlink" Target="mailto:l.endres@wssda.org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ssda.org/Events/LegislativeAssembly.aspx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ssda.org/Events/LegislativeAssembly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s://wssda.org/Events/LegislativeAssembly/HandbookforLegislativeAssembly.asp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ssda.org/Legislative/LegislativeCommittee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ssda.app.box.com/file/181375361175" TargetMode="External"/><Relationship Id="rId4" Type="http://schemas.openxmlformats.org/officeDocument/2006/relationships/hyperlink" Target="https://wssda.org/AboutUs/Committees/Resolutions.asp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ssda.org/Events/LegislativeAssembly.aspx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ssda.box.com/v/WSSDA-Leg-Assembly-Agenda-2018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Get Ready for WSSDA’s 2018 Legislative Assembly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10309">
            <a:off x="621447" y="2448847"/>
            <a:ext cx="3820585" cy="4038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1690559"/>
          </a:xfrm>
          <a:prstGeom prst="rect">
            <a:avLst/>
          </a:prstGeom>
          <a:solidFill>
            <a:srgbClr val="005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46038"/>
            <a:ext cx="9144000" cy="1938749"/>
          </a:xfrm>
          <a:prstGeom prst="rect">
            <a:avLst/>
          </a:prstGeom>
          <a:solidFill>
            <a:srgbClr val="005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-15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Preparing for WSSDA’s 2018 </a:t>
            </a:r>
            <a:r>
              <a:rPr lang="en-US" sz="3200" b="1" spc="-150" dirty="0">
                <a:solidFill>
                  <a:schemeClr val="bg1"/>
                </a:solidFill>
                <a:latin typeface="Arial Narrow" panose="020B0606020202030204" pitchFamily="34" charset="0"/>
              </a:rPr>
              <a:t>Legislative </a:t>
            </a:r>
            <a:r>
              <a:rPr lang="en-US" sz="3200" b="1" spc="-15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Assembly:</a:t>
            </a:r>
          </a:p>
          <a:p>
            <a:pPr algn="ctr"/>
            <a:r>
              <a:rPr lang="en-US" sz="4000" b="1" i="1" spc="-15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Part 2: The Assembly</a:t>
            </a:r>
          </a:p>
          <a:p>
            <a:pPr algn="ctr"/>
            <a:r>
              <a:rPr lang="en-US" sz="2000" b="1" spc="-15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September 7,  2018 Webinar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0" y="2196564"/>
            <a:ext cx="3652838" cy="44203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1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Handbook: </a:t>
            </a:r>
            <a:br>
              <a:rPr lang="en-US" dirty="0" smtClean="0"/>
            </a:br>
            <a:r>
              <a:rPr lang="en-US" dirty="0" smtClean="0"/>
              <a:t>Position proposals &amp;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Webinar 1 Recap</a:t>
            </a:r>
          </a:p>
          <a:p>
            <a:r>
              <a:rPr lang="en-US" dirty="0" smtClean="0"/>
              <a:t>Handbook Overview</a:t>
            </a:r>
          </a:p>
          <a:p>
            <a:r>
              <a:rPr lang="en-US" dirty="0" smtClean="0"/>
              <a:t>Update on “hot” position proposals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8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9171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Refresher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2018 Legislative </a:t>
            </a:r>
            <a:r>
              <a:rPr lang="en-US" dirty="0" smtClean="0">
                <a:hlinkClick r:id="rId2"/>
              </a:rPr>
              <a:t>Assembly Handbook</a:t>
            </a:r>
            <a:r>
              <a:rPr lang="en-US" dirty="0"/>
              <a:t/>
            </a:r>
            <a:br>
              <a:rPr lang="en-US" dirty="0"/>
            </a:br>
            <a:r>
              <a:rPr lang="en-US" sz="1300" dirty="0" err="1" smtClean="0"/>
              <a:t>Handbook</a:t>
            </a:r>
            <a:r>
              <a:rPr lang="en-US" sz="1300" dirty="0" smtClean="0"/>
              <a:t> Web Page: </a:t>
            </a:r>
            <a:r>
              <a:rPr lang="en-US" sz="1300" dirty="0" smtClean="0">
                <a:hlinkClick r:id="rId3"/>
              </a:rPr>
              <a:t>https</a:t>
            </a:r>
            <a:r>
              <a:rPr lang="en-US" sz="1300" dirty="0">
                <a:hlinkClick r:id="rId3"/>
              </a:rPr>
              <a:t>://</a:t>
            </a:r>
            <a:r>
              <a:rPr lang="en-US" sz="1300" dirty="0" smtClean="0">
                <a:hlinkClick r:id="rId3"/>
              </a:rPr>
              <a:t>wssda.org/Events/LegislativeAssembly/HandbookforLegislativeAssembly.aspx</a:t>
            </a:r>
            <a:r>
              <a:rPr lang="en-US" sz="1300" dirty="0" smtClean="0"/>
              <a:t> </a:t>
            </a:r>
            <a:endParaRPr lang="en-US" sz="13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346925"/>
              </p:ext>
            </p:extLst>
          </p:nvPr>
        </p:nvGraphicFramePr>
        <p:xfrm>
          <a:off x="228600" y="1325880"/>
          <a:ext cx="845820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3200400"/>
                <a:gridCol w="3581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Handbook Section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What’s in it?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How organized?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Front</a:t>
                      </a:r>
                      <a:r>
                        <a:rPr lang="en-US" b="1" baseline="0" dirty="0" smtClean="0"/>
                        <a:t> Matter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Welcome</a:t>
                      </a:r>
                    </a:p>
                    <a:p>
                      <a:r>
                        <a:rPr lang="en-US" dirty="0" smtClean="0"/>
                        <a:t>Agendas</a:t>
                      </a:r>
                    </a:p>
                    <a:p>
                      <a:r>
                        <a:rPr lang="en-US" baseline="0" dirty="0" smtClean="0"/>
                        <a:t>Assembly Procedures</a:t>
                      </a:r>
                    </a:p>
                    <a:p>
                      <a:r>
                        <a:rPr lang="en-US" baseline="0" dirty="0" smtClean="0"/>
                        <a:t>Prioritization Process </a:t>
                      </a:r>
                    </a:p>
                    <a:p>
                      <a:r>
                        <a:rPr lang="en-US" baseline="0" dirty="0" smtClean="0"/>
                        <a:t>Handbook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Sequentially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1430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Listing of </a:t>
                      </a:r>
                      <a:endParaRPr lang="en-US" sz="1600" b="1" u="none" dirty="0" smtClean="0">
                        <a:hlinkClick r:id="rId4"/>
                      </a:endParaRPr>
                    </a:p>
                    <a:p>
                      <a:pPr marL="114300" lvl="1" indent="0" algn="ctr"/>
                      <a:r>
                        <a:rPr lang="en-US" sz="1600" b="1" u="none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Proposals</a:t>
                      </a:r>
                      <a:r>
                        <a:rPr lang="en-US" sz="1600" b="1" u="none" kern="1200" cap="all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 &amp; Positions</a:t>
                      </a:r>
                      <a:endParaRPr lang="en-US" sz="1600" b="1" u="none" kern="1200" cap="all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4300" lvl="1" indent="0" algn="ctr"/>
                      <a:r>
                        <a:rPr lang="en-US" sz="1600" b="1" u="none" kern="1200" cap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(pp. 16-69)</a:t>
                      </a:r>
                      <a:endParaRPr lang="en-US" sz="1600" b="1" u="none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Legislative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position proposals (new and returning) for discussion. Includes proposed positions amendments and reference to SLPs to consider in prioritization process.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Regular Positions Calendar (Parts 1-4)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Standing Positions Calendar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REFERENCE: Standing</a:t>
                      </a:r>
                      <a:r>
                        <a:rPr lang="en-US" sz="1600" baseline="0" dirty="0" smtClean="0"/>
                        <a:t> Legislative Positions List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14300" lvl="1" indent="0" algn="ctr"/>
                      <a:r>
                        <a:rPr lang="en-US" sz="16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Position</a:t>
                      </a:r>
                      <a:r>
                        <a:rPr lang="en-US" sz="1600" b="1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r>
                        <a:rPr lang="en-US" sz="1600" b="1" u="none" kern="1200" cap="all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Learning Resources</a:t>
                      </a:r>
                      <a:endParaRPr lang="en-US" sz="1600" b="1" u="none" kern="1200" cap="all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4300" lvl="1" indent="0" algn="ctr"/>
                      <a:r>
                        <a:rPr lang="en-US" sz="1600" b="1" u="none" kern="1200" cap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(p. 70-204)</a:t>
                      </a:r>
                      <a:endParaRPr lang="en-US" sz="1600" b="1" u="none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Resources to support understanding WSSDA’s current legislative positions and learning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new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policy issues on the docket for discussion at assembly.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Current position/session resources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Topical resources for new proposals</a:t>
                      </a:r>
                    </a:p>
                    <a:p>
                      <a:pPr marL="511175" indent="-285750">
                        <a:buFontTx/>
                        <a:buChar char="-"/>
                      </a:pPr>
                      <a:r>
                        <a:rPr lang="en-US" sz="1600" dirty="0" smtClean="0"/>
                        <a:t>Funding &amp; allocations</a:t>
                      </a:r>
                    </a:p>
                    <a:p>
                      <a:pPr marL="511175" indent="-285750">
                        <a:buFontTx/>
                        <a:buChar char="-"/>
                      </a:pPr>
                      <a:r>
                        <a:rPr lang="en-US" sz="1600" dirty="0" smtClean="0"/>
                        <a:t>Student</a:t>
                      </a:r>
                      <a:r>
                        <a:rPr lang="en-US" sz="1600" baseline="0" dirty="0" smtClean="0"/>
                        <a:t> &amp; school safety</a:t>
                      </a:r>
                    </a:p>
                    <a:p>
                      <a:pPr marL="511175" indent="-285750">
                        <a:buFontTx/>
                        <a:buChar char="-"/>
                      </a:pPr>
                      <a:r>
                        <a:rPr lang="en-US" sz="1600" baseline="0" dirty="0" smtClean="0"/>
                        <a:t>High school pathways, assessments, graduation requirements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29020" y="152401"/>
            <a:ext cx="881579" cy="106679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3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Navigating </a:t>
            </a:r>
            <a:r>
              <a:rPr lang="en-US" dirty="0"/>
              <a:t>p</a:t>
            </a:r>
            <a:r>
              <a:rPr lang="en-US" dirty="0" smtClean="0"/>
              <a:t>osition </a:t>
            </a:r>
            <a:r>
              <a:rPr lang="en-US" dirty="0"/>
              <a:t>l</a:t>
            </a:r>
            <a:r>
              <a:rPr lang="en-US" dirty="0" smtClean="0"/>
              <a:t>istings:</a:t>
            </a:r>
            <a:br>
              <a:rPr lang="en-US" dirty="0" smtClean="0"/>
            </a:br>
            <a:r>
              <a:rPr lang="en-US" dirty="0" smtClean="0"/>
              <a:t>Quick reference guides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listing of legislative positions (titles only) presented in two ways:</a:t>
            </a:r>
          </a:p>
          <a:p>
            <a:pPr lvl="1"/>
            <a:r>
              <a:rPr lang="en-US" b="1" dirty="0" smtClean="0"/>
              <a:t>Handbook order </a:t>
            </a:r>
            <a:r>
              <a:rPr lang="en-US" dirty="0" smtClean="0"/>
              <a:t>– this is the reference document you’ll use at assembly to keep track of position action and to prioritize your top 15 positions at the assembly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b="1" dirty="0" smtClean="0"/>
              <a:t>Category order</a:t>
            </a:r>
            <a:r>
              <a:rPr lang="en-US" dirty="0" smtClean="0"/>
              <a:t> (by topics) – this document provides an overall look at the positions and proposals bundled by topic category. </a:t>
            </a:r>
            <a:endParaRPr lang="en-US" dirty="0"/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4069" y="3124200"/>
            <a:ext cx="1043731" cy="1324796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6" name="Picture 5">
            <a:hlinkClick r:id="rId4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848726"/>
            <a:ext cx="1050954" cy="143192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note on </a:t>
            </a:r>
            <a:r>
              <a:rPr lang="en-US" dirty="0" smtClean="0"/>
              <a:t>new position proposals…</a:t>
            </a:r>
            <a:br>
              <a:rPr lang="en-US" dirty="0" smtClean="0"/>
            </a:br>
            <a:r>
              <a:rPr lang="en-US" dirty="0" smtClean="0"/>
              <a:t>and learning resources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New policy position topics (Regular </a:t>
            </a:r>
            <a:r>
              <a:rPr lang="en-US" b="1" dirty="0" smtClean="0"/>
              <a:t>Positions Calendar)</a:t>
            </a:r>
            <a:endParaRPr lang="en-US" b="1" dirty="0" smtClean="0"/>
          </a:p>
          <a:p>
            <a:r>
              <a:rPr lang="en-US" dirty="0" smtClean="0"/>
              <a:t>Funding &amp; allocations (education funding policies)</a:t>
            </a:r>
            <a:endParaRPr lang="en-US" dirty="0"/>
          </a:p>
          <a:p>
            <a:pPr lvl="1"/>
            <a:r>
              <a:rPr lang="en-US" dirty="0"/>
              <a:t>Hold harmless provisions (# 7, page 23, Part 1)</a:t>
            </a:r>
          </a:p>
          <a:p>
            <a:pPr lvl="1"/>
            <a:r>
              <a:rPr lang="en-US" dirty="0"/>
              <a:t>Statewide bargaining for salaries (# 10, page 27, Part 1)</a:t>
            </a:r>
          </a:p>
          <a:p>
            <a:pPr lvl="1"/>
            <a:r>
              <a:rPr lang="en-US" dirty="0" smtClean="0"/>
              <a:t>Levy </a:t>
            </a:r>
            <a:r>
              <a:rPr lang="en-US" dirty="0"/>
              <a:t>authority, Local Effort Assistance (LEA) </a:t>
            </a:r>
            <a:r>
              <a:rPr lang="en-US" dirty="0" smtClean="0"/>
              <a:t>policies (# 16, page 36, Part 2)</a:t>
            </a:r>
            <a:endParaRPr lang="en-US" dirty="0"/>
          </a:p>
          <a:p>
            <a:pPr lvl="1"/>
            <a:r>
              <a:rPr lang="en-US" dirty="0"/>
              <a:t>Regionalization </a:t>
            </a:r>
            <a:r>
              <a:rPr lang="en-US" dirty="0" smtClean="0"/>
              <a:t>methodology (# 25, page 45, Part 3)</a:t>
            </a:r>
            <a:endParaRPr lang="en-US" dirty="0"/>
          </a:p>
          <a:p>
            <a:pPr lvl="1"/>
            <a:r>
              <a:rPr lang="en-US" dirty="0" smtClean="0"/>
              <a:t>State </a:t>
            </a:r>
            <a:r>
              <a:rPr lang="en-US" dirty="0"/>
              <a:t>salary </a:t>
            </a:r>
            <a:r>
              <a:rPr lang="en-US" dirty="0" smtClean="0"/>
              <a:t>schedule (# 30, page 48, Part 3)</a:t>
            </a:r>
          </a:p>
          <a:p>
            <a:pPr lvl="1"/>
            <a:endParaRPr lang="en-US" dirty="0"/>
          </a:p>
          <a:p>
            <a:r>
              <a:rPr lang="en-US" dirty="0" smtClean="0"/>
              <a:t>Student &amp; school </a:t>
            </a:r>
            <a:r>
              <a:rPr lang="en-US" dirty="0" smtClean="0"/>
              <a:t>safety</a:t>
            </a:r>
          </a:p>
          <a:p>
            <a:pPr lvl="1"/>
            <a:r>
              <a:rPr lang="en-US" dirty="0" smtClean="0">
                <a:hlinkClick r:id="rId2"/>
              </a:rPr>
              <a:t>New position proposals </a:t>
            </a:r>
            <a:r>
              <a:rPr lang="en-US" dirty="0" smtClean="0"/>
              <a:t># 17, 20, 21, 22, 26, 29, 31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HS pathways, assessments, graduation requirements</a:t>
            </a:r>
          </a:p>
          <a:p>
            <a:pPr lvl="1"/>
            <a:r>
              <a:rPr lang="en-US" dirty="0" smtClean="0"/>
              <a:t>High School and Beyond </a:t>
            </a:r>
            <a:r>
              <a:rPr lang="en-US" dirty="0" smtClean="0"/>
              <a:t>Plans (# 1, page 18, Part 1)</a:t>
            </a:r>
            <a:endParaRPr lang="en-US" dirty="0" smtClean="0"/>
          </a:p>
          <a:p>
            <a:pPr lvl="1"/>
            <a:r>
              <a:rPr lang="en-US" dirty="0" smtClean="0"/>
              <a:t>Linking graduation requirements and career pathways (# 24, page 44, Part 3)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Roles</a:t>
            </a:r>
          </a:p>
          <a:p>
            <a:r>
              <a:rPr lang="en-US" dirty="0" smtClean="0"/>
              <a:t>Voting </a:t>
            </a:r>
            <a:r>
              <a:rPr lang="en-US" dirty="0" smtClean="0"/>
              <a:t>procedures</a:t>
            </a:r>
          </a:p>
          <a:p>
            <a:r>
              <a:rPr lang="en-US" dirty="0" smtClean="0"/>
              <a:t>Position prioritization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12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Roles</a:t>
            </a:r>
            <a:br>
              <a:rPr lang="en-US" dirty="0" smtClean="0"/>
            </a:br>
            <a:r>
              <a:rPr lang="en-US" sz="2200" dirty="0"/>
              <a:t>(for reference WSSDA operating policy </a:t>
            </a:r>
            <a:r>
              <a:rPr lang="en-US" sz="2200" dirty="0">
                <a:hlinkClick r:id="rId2"/>
              </a:rPr>
              <a:t>1290</a:t>
            </a:r>
            <a:r>
              <a:rPr lang="en-US" sz="2200" dirty="0"/>
              <a:t> &amp; </a:t>
            </a:r>
            <a:r>
              <a:rPr lang="en-US" sz="2200" dirty="0">
                <a:hlinkClick r:id="rId3"/>
              </a:rPr>
              <a:t>1290P</a:t>
            </a:r>
            <a:r>
              <a:rPr lang="en-US" sz="22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WSSDA Legislative Committee &amp; staff</a:t>
            </a:r>
          </a:p>
          <a:p>
            <a:pPr lvl="1"/>
            <a:r>
              <a:rPr lang="en-US" b="1" dirty="0" smtClean="0"/>
              <a:t>Legislative Committee Chair: </a:t>
            </a:r>
            <a:r>
              <a:rPr lang="en-US" dirty="0"/>
              <a:t>presides over assembly</a:t>
            </a:r>
          </a:p>
          <a:p>
            <a:pPr lvl="1"/>
            <a:r>
              <a:rPr lang="en-US" b="1" dirty="0" smtClean="0"/>
              <a:t>Committee Members</a:t>
            </a:r>
            <a:r>
              <a:rPr lang="en-US" b="1" dirty="0"/>
              <a:t>:</a:t>
            </a:r>
            <a:r>
              <a:rPr lang="en-US" dirty="0"/>
              <a:t> introduce proposals, vote counts, timing</a:t>
            </a:r>
          </a:p>
          <a:p>
            <a:pPr lvl="1"/>
            <a:r>
              <a:rPr lang="en-US" b="1" dirty="0" smtClean="0"/>
              <a:t>WSSDA Staff</a:t>
            </a:r>
            <a:r>
              <a:rPr lang="en-US" b="1" dirty="0"/>
              <a:t>: </a:t>
            </a:r>
            <a:r>
              <a:rPr lang="en-US" dirty="0"/>
              <a:t>resources, position background, current context</a:t>
            </a:r>
          </a:p>
          <a:p>
            <a:pPr lvl="1"/>
            <a:r>
              <a:rPr lang="en-US" b="1" dirty="0"/>
              <a:t>Parliamentarian:</a:t>
            </a:r>
            <a:r>
              <a:rPr lang="en-US" dirty="0"/>
              <a:t> guidance/support to chair, parliamentary procedure guidance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School board delegates</a:t>
            </a:r>
          </a:p>
          <a:p>
            <a:pPr lvl="1"/>
            <a:r>
              <a:rPr lang="en-US" dirty="0" smtClean="0"/>
              <a:t>Check-in morning of assembly, picks up </a:t>
            </a:r>
            <a:r>
              <a:rPr lang="en-US" b="1" dirty="0" smtClean="0"/>
              <a:t>credential packet</a:t>
            </a:r>
            <a:r>
              <a:rPr lang="en-US" dirty="0" smtClean="0"/>
              <a:t> (one per district)</a:t>
            </a:r>
          </a:p>
          <a:p>
            <a:pPr lvl="1"/>
            <a:r>
              <a:rPr lang="en-US" dirty="0" smtClean="0"/>
              <a:t>One </a:t>
            </a:r>
            <a:r>
              <a:rPr lang="en-US" b="1" dirty="0" smtClean="0"/>
              <a:t>delegate badge </a:t>
            </a:r>
            <a:r>
              <a:rPr lang="en-US" dirty="0" smtClean="0"/>
              <a:t>(pink) per district</a:t>
            </a:r>
          </a:p>
          <a:p>
            <a:pPr lvl="1"/>
            <a:r>
              <a:rPr lang="en-US" dirty="0" smtClean="0"/>
              <a:t>Only a single school director from a board can wear the voting delegate badge to engage in assembly proceedings (debate) and voting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337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Voting Process</a:t>
            </a:r>
            <a:br>
              <a:rPr lang="en-US" dirty="0" smtClean="0"/>
            </a:br>
            <a:r>
              <a:rPr lang="en-US" sz="2200" dirty="0" smtClean="0"/>
              <a:t>(for reference WSSDA operating policy </a:t>
            </a:r>
            <a:r>
              <a:rPr lang="en-US" sz="2200" dirty="0" smtClean="0">
                <a:hlinkClick r:id="rId2"/>
              </a:rPr>
              <a:t>1290</a:t>
            </a:r>
            <a:r>
              <a:rPr lang="en-US" sz="2200" dirty="0" smtClean="0"/>
              <a:t> &amp; </a:t>
            </a:r>
            <a:r>
              <a:rPr lang="en-US" sz="2200" dirty="0" smtClean="0">
                <a:hlinkClick r:id="rId3"/>
              </a:rPr>
              <a:t>1290P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Proposal introduced &amp; seconded</a:t>
            </a:r>
          </a:p>
          <a:p>
            <a:pPr lvl="1"/>
            <a:r>
              <a:rPr lang="en-US" dirty="0" smtClean="0"/>
              <a:t>In order as presented in the Handbook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Chair asks for amendments and/or discussion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is when delegates have an opportunity to propose changes/amendments to position proposal statements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Debate (Handbook page 13)</a:t>
            </a:r>
          </a:p>
          <a:p>
            <a:pPr lvl="1"/>
            <a:r>
              <a:rPr lang="en-US" dirty="0" smtClean="0"/>
              <a:t>Either </a:t>
            </a:r>
            <a:r>
              <a:rPr lang="en-US" dirty="0"/>
              <a:t>on original proposal or proposed </a:t>
            </a:r>
            <a:r>
              <a:rPr lang="en-US" dirty="0" smtClean="0"/>
              <a:t>amendment/s</a:t>
            </a:r>
          </a:p>
          <a:p>
            <a:pPr lvl="1"/>
            <a:r>
              <a:rPr lang="en-US" dirty="0" smtClean="0"/>
              <a:t>Pro-Con-Pro</a:t>
            </a:r>
          </a:p>
          <a:p>
            <a:pPr lvl="1"/>
            <a:r>
              <a:rPr lang="en-US" dirty="0" smtClean="0"/>
              <a:t>All comments are timed (total time on any one issue/amendment = 10 minutes)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Vote (Handbook page 12)</a:t>
            </a:r>
          </a:p>
          <a:p>
            <a:pPr lvl="1"/>
            <a:r>
              <a:rPr lang="en-US" b="1" dirty="0" smtClean="0"/>
              <a:t>Regular </a:t>
            </a:r>
            <a:r>
              <a:rPr lang="en-US" dirty="0" smtClean="0"/>
              <a:t>– show of red/green cards</a:t>
            </a:r>
          </a:p>
          <a:p>
            <a:pPr lvl="1"/>
            <a:r>
              <a:rPr lang="en-US" b="1" dirty="0" smtClean="0"/>
              <a:t>Standing </a:t>
            </a:r>
            <a:r>
              <a:rPr lang="en-US" dirty="0" smtClean="0"/>
              <a:t>– Proponents stand with green cards and are counted; then opponents stand with red cards to be counted</a:t>
            </a:r>
          </a:p>
          <a:p>
            <a:pPr lvl="1"/>
            <a:r>
              <a:rPr lang="en-US" b="1" dirty="0" smtClean="0"/>
              <a:t>Weighted </a:t>
            </a:r>
            <a:r>
              <a:rPr lang="en-US" dirty="0" smtClean="0"/>
              <a:t>– on request of at least FIVE boards; weighted vote ballots found in delegate credential packets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717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Process for addressing the assembly</a:t>
            </a:r>
            <a:br>
              <a:rPr lang="en-US" dirty="0" smtClean="0"/>
            </a:br>
            <a:r>
              <a:rPr lang="en-US" sz="2200" dirty="0" smtClean="0"/>
              <a:t>(applies to all debate on position proposals &amp; amendments)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District delegates (holding pink ribbons) only may approach microphones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Must be clear on intention</a:t>
            </a:r>
          </a:p>
          <a:p>
            <a:pPr lvl="1"/>
            <a:r>
              <a:rPr lang="en-US" dirty="0"/>
              <a:t>Red/yellow/green card for debate</a:t>
            </a:r>
          </a:p>
          <a:p>
            <a:pPr lvl="1"/>
            <a:r>
              <a:rPr lang="en-US" dirty="0"/>
              <a:t>Amendment motion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Debate sequence and time parameters (10 min total)</a:t>
            </a:r>
          </a:p>
          <a:p>
            <a:pPr lvl="1"/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Pro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876800" y="2681083"/>
            <a:ext cx="1642307" cy="1670318"/>
            <a:chOff x="1747112" y="812803"/>
            <a:chExt cx="5311109" cy="529964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67903">
              <a:off x="4908001" y="1399346"/>
              <a:ext cx="2150220" cy="4713106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70948">
              <a:off x="3158223" y="812803"/>
              <a:ext cx="2150220" cy="4713106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7112" y="1072445"/>
              <a:ext cx="2150220" cy="4713106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5451" y="2755759"/>
            <a:ext cx="2322557" cy="1520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392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Position Prioritization Process for </a:t>
            </a:r>
            <a:br>
              <a:rPr lang="en-US" dirty="0" smtClean="0"/>
            </a:br>
            <a:r>
              <a:rPr lang="en-US" dirty="0" smtClean="0"/>
              <a:t>2019 Legislative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3716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Following assembly voting:</a:t>
            </a:r>
          </a:p>
          <a:p>
            <a:r>
              <a:rPr lang="en-US" dirty="0" smtClean="0"/>
              <a:t>Delegates rank top 15 legislative positions</a:t>
            </a:r>
          </a:p>
          <a:p>
            <a:pPr lvl="1"/>
            <a:r>
              <a:rPr lang="en-US" dirty="0" smtClean="0"/>
              <a:t>Use GREEN “List of Proposals and Positions” as guide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Two ways to prioritize (please pick one method):</a:t>
            </a:r>
          </a:p>
          <a:p>
            <a:pPr lvl="1"/>
            <a:r>
              <a:rPr lang="en-US" b="1" dirty="0" smtClean="0"/>
              <a:t>Electronic ballot (</a:t>
            </a:r>
            <a:r>
              <a:rPr lang="en-US" b="1" i="1" dirty="0" smtClean="0"/>
              <a:t>NEW!) </a:t>
            </a:r>
            <a:r>
              <a:rPr lang="en-US" dirty="0" smtClean="0"/>
              <a:t>– link will be available on the day-of assembly – accessible via mobile devices and laptops</a:t>
            </a:r>
          </a:p>
          <a:p>
            <a:pPr lvl="1"/>
            <a:r>
              <a:rPr lang="en-US" b="1" dirty="0" smtClean="0"/>
              <a:t>Paper ballot </a:t>
            </a:r>
            <a:r>
              <a:rPr lang="en-US" dirty="0" smtClean="0"/>
              <a:t>(Yellow) – customized for each district, available on request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Note: </a:t>
            </a:r>
            <a:r>
              <a:rPr lang="en-US" dirty="0" smtClean="0"/>
              <a:t>Each </a:t>
            </a:r>
            <a:r>
              <a:rPr lang="en-US" dirty="0"/>
              <a:t>district may submit only one ELECTRONIC BALLOT OR YELLOW Priority Ballot on behalf </a:t>
            </a:r>
            <a:r>
              <a:rPr lang="en-US" dirty="0" smtClean="0"/>
              <a:t>of their </a:t>
            </a:r>
            <a:r>
              <a:rPr lang="en-US" dirty="0"/>
              <a:t>board.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58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2017 </a:t>
            </a:r>
            <a:r>
              <a:rPr lang="en-US" dirty="0"/>
              <a:t>Legislative Assembly </a:t>
            </a:r>
            <a:r>
              <a:rPr lang="en-US" dirty="0" smtClean="0"/>
              <a:t>Results = </a:t>
            </a:r>
            <a:br>
              <a:rPr lang="en-US" dirty="0" smtClean="0"/>
            </a:br>
            <a:r>
              <a:rPr lang="en-US" dirty="0" smtClean="0"/>
              <a:t>2018 Legislative Positions &amp; Priorities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650" dirty="0" smtClean="0">
                <a:hlinkClick r:id="rId3"/>
              </a:rPr>
              <a:t>http</a:t>
            </a:r>
            <a:r>
              <a:rPr lang="en-US" sz="1650" dirty="0">
                <a:hlinkClick r:id="rId3"/>
              </a:rPr>
              <a:t>://wssda.org/Legislative/OurPrioritiesPositions.aspx</a:t>
            </a:r>
            <a:r>
              <a:rPr lang="en-US" sz="1650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88 school districts represented</a:t>
            </a:r>
          </a:p>
          <a:p>
            <a:pPr>
              <a:defRPr/>
            </a:pPr>
            <a:r>
              <a:rPr lang="en-US" dirty="0" smtClean="0"/>
              <a:t>47 positions </a:t>
            </a:r>
            <a:r>
              <a:rPr lang="en-US" dirty="0"/>
              <a:t>debated </a:t>
            </a:r>
            <a:r>
              <a:rPr lang="en-US" sz="1600" dirty="0" smtClean="0"/>
              <a:t>(See </a:t>
            </a:r>
            <a:r>
              <a:rPr lang="en-US" sz="1600" dirty="0" smtClean="0">
                <a:hlinkClick r:id="rId4"/>
              </a:rPr>
              <a:t>2017 Handbook</a:t>
            </a:r>
            <a:r>
              <a:rPr lang="en-US" sz="1600" dirty="0" smtClean="0"/>
              <a:t> for details)</a:t>
            </a:r>
          </a:p>
          <a:p>
            <a:pPr marL="342900" lvl="1" indent="0">
              <a:buNone/>
              <a:defRPr/>
            </a:pPr>
            <a:endParaRPr lang="en-US" sz="1000" dirty="0" smtClean="0"/>
          </a:p>
          <a:p>
            <a:pPr marL="342900" lvl="1" indent="0">
              <a:buNone/>
              <a:defRPr/>
            </a:pPr>
            <a:endParaRPr lang="en-US" sz="1000" dirty="0" smtClean="0"/>
          </a:p>
          <a:p>
            <a:pPr>
              <a:defRPr/>
            </a:pPr>
            <a:r>
              <a:rPr lang="en-US" dirty="0" smtClean="0"/>
              <a:t>Districts’ “top 20”priority rankings established </a:t>
            </a:r>
            <a:r>
              <a:rPr lang="en-US" dirty="0" smtClean="0"/>
              <a:t>              WSSDA’s </a:t>
            </a:r>
            <a:r>
              <a:rPr lang="en-US" dirty="0" smtClean="0"/>
              <a:t>2018 Legislative Priorities 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(out of 104 total positions)</a:t>
            </a:r>
            <a:endParaRPr lang="en-US" sz="1500" dirty="0"/>
          </a:p>
          <a:p>
            <a:pPr lvl="1">
              <a:defRPr/>
            </a:pPr>
            <a:r>
              <a:rPr lang="en-US" dirty="0"/>
              <a:t>Transitioning to a new funding model</a:t>
            </a:r>
          </a:p>
          <a:p>
            <a:pPr lvl="1">
              <a:defRPr/>
            </a:pPr>
            <a:r>
              <a:rPr lang="en-US" dirty="0"/>
              <a:t>Supporting every students</a:t>
            </a:r>
          </a:p>
          <a:p>
            <a:pPr lvl="1">
              <a:defRPr/>
            </a:pPr>
            <a:r>
              <a:rPr lang="en-US" dirty="0"/>
              <a:t>Investing in public school facilities</a:t>
            </a:r>
          </a:p>
          <a:p>
            <a:pPr marL="457200" lvl="1" indent="0">
              <a:buNone/>
              <a:defRPr/>
            </a:pPr>
            <a:endParaRPr lang="en-US" sz="15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5791200"/>
            <a:ext cx="8305800" cy="52322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2018 Assembly = 2019 Legislative Positions &amp; Priorities</a:t>
            </a:r>
            <a:endParaRPr lang="en-US" sz="2800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6992949" y="1217473"/>
            <a:ext cx="1673335" cy="4484725"/>
            <a:chOff x="6632465" y="1306475"/>
            <a:chExt cx="1673335" cy="4484725"/>
          </a:xfrm>
        </p:grpSpPr>
        <p:grpSp>
          <p:nvGrpSpPr>
            <p:cNvPr id="9" name="Group 8"/>
            <p:cNvGrpSpPr/>
            <p:nvPr/>
          </p:nvGrpSpPr>
          <p:grpSpPr>
            <a:xfrm>
              <a:off x="6632465" y="2971800"/>
              <a:ext cx="1673335" cy="2819400"/>
              <a:chOff x="6632465" y="2971800"/>
              <a:chExt cx="1673335" cy="2819400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6632465" y="3326610"/>
                <a:ext cx="1673335" cy="2464590"/>
                <a:chOff x="6514689" y="1475887"/>
                <a:chExt cx="2108810" cy="2921790"/>
              </a:xfrm>
            </p:grpSpPr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 rot="757202">
                  <a:off x="7526616" y="1475887"/>
                  <a:ext cx="1096883" cy="1359055"/>
                </a:xfrm>
                <a:prstGeom prst="rect">
                  <a:avLst/>
                </a:prstGeom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</p:spPr>
            </p:pic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6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 rot="21154034">
                  <a:off x="6514689" y="1798121"/>
                  <a:ext cx="1262991" cy="1496812"/>
                </a:xfrm>
                <a:prstGeom prst="rect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</p:pic>
            <p:pic>
              <p:nvPicPr>
                <p:cNvPr id="7" name="Picture 6"/>
                <p:cNvPicPr>
                  <a:picLocks noChangeAspect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170628" y="2915314"/>
                  <a:ext cx="1143325" cy="1482363"/>
                </a:xfrm>
                <a:prstGeom prst="rect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</p:pic>
          </p:grpSp>
          <p:sp>
            <p:nvSpPr>
              <p:cNvPr id="14" name="Down Arrow 13"/>
              <p:cNvSpPr/>
              <p:nvPr/>
            </p:nvSpPr>
            <p:spPr>
              <a:xfrm>
                <a:off x="7239000" y="2971800"/>
                <a:ext cx="168721" cy="43160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81800" y="1306475"/>
              <a:ext cx="1143000" cy="1478628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</p:pic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39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Welcome to the webinar!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Today’s presenters:</a:t>
            </a:r>
          </a:p>
          <a:p>
            <a:pPr>
              <a:buFont typeface="Wingdings" panose="05000000000000000000" pitchFamily="2" charset="2"/>
              <a:buChar char=""/>
            </a:pPr>
            <a:r>
              <a:rPr lang="en-US" b="1" dirty="0"/>
              <a:t>Carrie Sorensen</a:t>
            </a:r>
            <a:r>
              <a:rPr lang="en-US" dirty="0"/>
              <a:t>, WSSDA Legislative Committee Chair, </a:t>
            </a:r>
          </a:p>
          <a:p>
            <a:pPr marL="0" indent="0">
              <a:buNone/>
            </a:pPr>
            <a:r>
              <a:rPr lang="en-US" dirty="0"/>
              <a:t>                                     Cascade School Board Director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"/>
            </a:pPr>
            <a:r>
              <a:rPr lang="en-US" b="1" dirty="0"/>
              <a:t>Jessica Vavrus</a:t>
            </a:r>
            <a:r>
              <a:rPr lang="en-US" dirty="0"/>
              <a:t>, WSSDA Deputy Executive Director, </a:t>
            </a:r>
          </a:p>
          <a:p>
            <a:pPr marL="0" indent="0">
              <a:buNone/>
            </a:pPr>
            <a:r>
              <a:rPr lang="en-US" dirty="0"/>
              <a:t>                                 Government Relations Lead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u="sng" dirty="0" smtClean="0"/>
              <a:t>Please introduce yourself!</a:t>
            </a:r>
          </a:p>
          <a:p>
            <a:pPr marL="0" indent="0">
              <a:buNone/>
            </a:pPr>
            <a:r>
              <a:rPr lang="en-US" dirty="0" smtClean="0"/>
              <a:t>Type </a:t>
            </a:r>
            <a:r>
              <a:rPr lang="en-US" dirty="0"/>
              <a:t>your name, school </a:t>
            </a:r>
            <a:r>
              <a:rPr lang="en-US" dirty="0" smtClean="0"/>
              <a:t>district, </a:t>
            </a:r>
            <a:r>
              <a:rPr lang="en-US" dirty="0"/>
              <a:t>and role into the </a:t>
            </a:r>
            <a:r>
              <a:rPr lang="en-US" b="1" i="1" dirty="0"/>
              <a:t>Question</a:t>
            </a:r>
            <a:r>
              <a:rPr lang="en-US" dirty="0"/>
              <a:t> </a:t>
            </a:r>
            <a:r>
              <a:rPr lang="en-US" dirty="0" smtClean="0"/>
              <a:t>box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1100" y="1206251"/>
            <a:ext cx="1366837" cy="1593487"/>
          </a:xfrm>
          <a:prstGeom prst="rect">
            <a:avLst/>
          </a:prstGeom>
        </p:spPr>
      </p:pic>
      <p:pic>
        <p:nvPicPr>
          <p:cNvPr id="3074" name="Picture 2" descr="https://wssda.org/portals/0/images/Staff/Jessica_120x100.jpg?ver=2016-01-08-133955-71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6337" y="2939189"/>
            <a:ext cx="137160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580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what?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Steps for boards to take before assembly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18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685800"/>
          </a:xfrm>
        </p:spPr>
        <p:txBody>
          <a:bodyPr>
            <a:noAutofit/>
          </a:bodyPr>
          <a:lstStyle/>
          <a:p>
            <a:r>
              <a:rPr lang="en-US" dirty="0" smtClean="0"/>
              <a:t>Next steps for you &amp; your board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762000"/>
            <a:ext cx="8686800" cy="5638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Review position proposals – </a:t>
            </a:r>
            <a:r>
              <a:rPr lang="en-US" dirty="0" smtClean="0"/>
              <a:t>especially new positions and significantly amendments </a:t>
            </a:r>
          </a:p>
          <a:p>
            <a:pPr lvl="1"/>
            <a:r>
              <a:rPr lang="en-US" dirty="0" smtClean="0"/>
              <a:t>Consider your board / district’s position </a:t>
            </a:r>
            <a:r>
              <a:rPr lang="en-US" dirty="0" smtClean="0"/>
              <a:t>(questions? favor </a:t>
            </a:r>
            <a:r>
              <a:rPr lang="en-US" dirty="0" smtClean="0"/>
              <a:t>as-is?, oppose?,  suggest changes/amendments?)</a:t>
            </a:r>
          </a:p>
          <a:p>
            <a:pPr lvl="1"/>
            <a:r>
              <a:rPr lang="en-US" dirty="0" smtClean="0"/>
              <a:t>Amendment form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Identify your board’s top 15-20 position </a:t>
            </a:r>
            <a:r>
              <a:rPr lang="en-US" b="1" dirty="0" smtClean="0"/>
              <a:t>priorities – </a:t>
            </a:r>
            <a:r>
              <a:rPr lang="en-US" dirty="0" smtClean="0"/>
              <a:t>have back-up positions identified in case there are changes/eliminations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Make </a:t>
            </a:r>
            <a:r>
              <a:rPr lang="en-US" b="1" dirty="0" smtClean="0"/>
              <a:t>sure you’re registered</a:t>
            </a:r>
            <a:r>
              <a:rPr lang="en-US" b="1" dirty="0" smtClean="0"/>
              <a:t>!</a:t>
            </a:r>
          </a:p>
          <a:p>
            <a:pPr marL="457200" indent="-457200">
              <a:buFont typeface="+mj-lt"/>
              <a:buAutoNum type="arabicPeriod"/>
            </a:pPr>
            <a:endParaRPr lang="en-US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Attend assembly ready to engage!</a:t>
            </a:r>
            <a:endParaRPr lang="en-US" b="1" dirty="0"/>
          </a:p>
          <a:p>
            <a:pPr marL="457200" lvl="1" indent="0">
              <a:buNone/>
            </a:pPr>
            <a:endParaRPr lang="en-US" dirty="0"/>
          </a:p>
          <a:p>
            <a:pPr>
              <a:buFont typeface="Wingdings" pitchFamily="2" charset="2"/>
              <a:buChar char="ü"/>
            </a:pPr>
            <a:endParaRPr lang="en-US" b="1" dirty="0" smtClean="0"/>
          </a:p>
          <a:p>
            <a:pPr marL="0" lvl="0" indent="0">
              <a:buNone/>
            </a:pPr>
            <a:endParaRPr lang="en-US" sz="1900" dirty="0" smtClean="0"/>
          </a:p>
          <a:p>
            <a:pPr marL="0" lvl="0" indent="0">
              <a:buNone/>
            </a:pPr>
            <a:endParaRPr lang="en-US" sz="19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2364181"/>
            <a:ext cx="1916907" cy="125531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 rot="638685">
            <a:off x="5607661" y="2178662"/>
            <a:ext cx="1447801" cy="1447800"/>
            <a:chOff x="1747112" y="812803"/>
            <a:chExt cx="5311109" cy="5299649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67903">
              <a:off x="4908001" y="1399346"/>
              <a:ext cx="2150220" cy="471310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70948">
              <a:off x="3158223" y="812803"/>
              <a:ext cx="2150220" cy="471310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7112" y="1072445"/>
              <a:ext cx="2150220" cy="47131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538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Important dates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90500" y="825500"/>
            <a:ext cx="8763000" cy="5715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September 14 </a:t>
            </a:r>
          </a:p>
          <a:p>
            <a:pPr lvl="1"/>
            <a:r>
              <a:rPr lang="en-US" dirty="0" smtClean="0"/>
              <a:t>Window closes for Permanent Position proposals (for Nov. Delegate Assembly)</a:t>
            </a:r>
          </a:p>
          <a:p>
            <a:pPr lvl="1"/>
            <a:r>
              <a:rPr lang="en-US" dirty="0" smtClean="0"/>
              <a:t>Leg. Assembly - Last day for early bird registration rate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/>
              <a:t>September </a:t>
            </a:r>
            <a:r>
              <a:rPr lang="en-US" b="1" dirty="0" smtClean="0"/>
              <a:t>21 </a:t>
            </a:r>
            <a:r>
              <a:rPr lang="en-US" b="1" dirty="0"/>
              <a:t>&amp; </a:t>
            </a:r>
            <a:r>
              <a:rPr lang="en-US" b="1" dirty="0" smtClean="0"/>
              <a:t>22 </a:t>
            </a:r>
            <a:r>
              <a:rPr lang="en-US" dirty="0"/>
              <a:t>– </a:t>
            </a:r>
            <a:r>
              <a:rPr lang="en-US" dirty="0" smtClean="0"/>
              <a:t>Register today for 2018 </a:t>
            </a:r>
            <a:r>
              <a:rPr lang="en-US" dirty="0"/>
              <a:t>Legislative Assembly, </a:t>
            </a:r>
            <a:r>
              <a:rPr lang="en-US" dirty="0" smtClean="0"/>
              <a:t>Spokane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b="1" dirty="0" smtClean="0"/>
              <a:t>October / November </a:t>
            </a:r>
            <a:r>
              <a:rPr lang="en-US" dirty="0" smtClean="0"/>
              <a:t>– WSSDA Legislative Committee and Board of Directors consider assembly priority ranking and adopt 2019 Legislative Platform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b="1" dirty="0" smtClean="0"/>
              <a:t>November 16-19 </a:t>
            </a:r>
            <a:r>
              <a:rPr lang="en-US" dirty="0" smtClean="0"/>
              <a:t>– </a:t>
            </a:r>
            <a:r>
              <a:rPr lang="en-US" dirty="0"/>
              <a:t>2019 </a:t>
            </a:r>
            <a:r>
              <a:rPr lang="en-US" dirty="0" smtClean="0"/>
              <a:t>Legislative Priorities </a:t>
            </a:r>
            <a:r>
              <a:rPr lang="en-US" dirty="0" smtClean="0"/>
              <a:t>Platform launched at WSSDA </a:t>
            </a:r>
            <a:r>
              <a:rPr lang="en-US" dirty="0" smtClean="0"/>
              <a:t>Annual Conference</a:t>
            </a:r>
            <a:endParaRPr lang="en-US" dirty="0"/>
          </a:p>
          <a:p>
            <a:pPr marL="0" indent="0">
              <a:buNone/>
            </a:pPr>
            <a:endParaRPr lang="en-US" sz="1700" dirty="0" smtClean="0"/>
          </a:p>
          <a:p>
            <a:r>
              <a:rPr lang="en-US" b="1" dirty="0" smtClean="0"/>
              <a:t>January 14, 2019 </a:t>
            </a:r>
            <a:r>
              <a:rPr lang="en-US" dirty="0" smtClean="0"/>
              <a:t>– 2019 Legislative Session begins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79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For more information…</a:t>
            </a:r>
            <a:endParaRPr lang="en-US" sz="4000" dirty="0"/>
          </a:p>
        </p:txBody>
      </p:sp>
      <p:sp>
        <p:nvSpPr>
          <p:cNvPr id="9" name="Text Placeholder 8"/>
          <p:cNvSpPr>
            <a:spLocks noGrp="1"/>
          </p:cNvSpPr>
          <p:nvPr>
            <p:ph idx="1"/>
          </p:nvPr>
        </p:nvSpPr>
        <p:spPr>
          <a:xfrm>
            <a:off x="238306" y="1339851"/>
            <a:ext cx="8534400" cy="470852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Check out the </a:t>
            </a:r>
            <a:r>
              <a:rPr lang="en-US" sz="2800" b="1" dirty="0">
                <a:solidFill>
                  <a:schemeClr val="tx1"/>
                </a:solidFill>
              </a:rPr>
              <a:t>web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sz="2000" dirty="0" smtClean="0">
                <a:solidFill>
                  <a:schemeClr val="tx1"/>
                </a:solidFill>
                <a:hlinkClick r:id="rId2"/>
              </a:rPr>
              <a:t>wssda.org/Events/LegislativeAssembly.aspx</a:t>
            </a:r>
            <a:r>
              <a:rPr lang="en-US" sz="2000" dirty="0" smtClean="0">
                <a:solidFill>
                  <a:schemeClr val="tx1"/>
                </a:solidFill>
              </a:rPr>
              <a:t>) </a:t>
            </a: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Contact WSSDA </a:t>
            </a:r>
            <a:r>
              <a:rPr lang="en-US" sz="2000" dirty="0" smtClean="0">
                <a:solidFill>
                  <a:schemeClr val="tx1"/>
                </a:solidFill>
              </a:rPr>
              <a:t>(Jessica Vavrus, </a:t>
            </a:r>
            <a:r>
              <a:rPr lang="en-US" sz="2000" dirty="0" smtClean="0">
                <a:solidFill>
                  <a:schemeClr val="tx1"/>
                </a:solidFill>
                <a:hlinkClick r:id="rId3"/>
              </a:rPr>
              <a:t>j.Vavrus@wssda.org</a:t>
            </a:r>
            <a:r>
              <a:rPr lang="en-US" sz="2000" dirty="0" smtClean="0">
                <a:solidFill>
                  <a:schemeClr val="tx1"/>
                </a:solidFill>
              </a:rPr>
              <a:t> and/or Logan Endres, </a:t>
            </a:r>
            <a:r>
              <a:rPr lang="en-US" sz="2000" dirty="0" smtClean="0">
                <a:solidFill>
                  <a:schemeClr val="tx1"/>
                </a:solidFill>
                <a:hlinkClick r:id="rId4"/>
              </a:rPr>
              <a:t>l.endres@wssda.org</a:t>
            </a:r>
            <a:r>
              <a:rPr lang="en-US" sz="2000" dirty="0" smtClean="0">
                <a:solidFill>
                  <a:schemeClr val="tx1"/>
                </a:solidFill>
              </a:rPr>
              <a:t>) </a:t>
            </a: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Reach out to your region’s Legislative Committee </a:t>
            </a:r>
            <a:r>
              <a:rPr lang="en-US" sz="2800" b="1" dirty="0">
                <a:solidFill>
                  <a:schemeClr val="tx1"/>
                </a:solidFill>
              </a:rPr>
              <a:t>Members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https://</a:t>
            </a:r>
            <a:r>
              <a:rPr lang="en-US" sz="2000" dirty="0" smtClean="0">
                <a:solidFill>
                  <a:schemeClr val="tx1"/>
                </a:solidFill>
                <a:hlinkClick r:id="rId5"/>
              </a:rPr>
              <a:t>wssda.org/Legislative/LegislativeCommittee.aspx</a:t>
            </a:r>
            <a:r>
              <a:rPr lang="en-US" sz="2000" dirty="0" smtClean="0">
                <a:solidFill>
                  <a:schemeClr val="tx1"/>
                </a:solidFill>
              </a:rPr>
              <a:t>) 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8400" y="106363"/>
            <a:ext cx="2524306" cy="24547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9922" y="5023412"/>
            <a:ext cx="2058250" cy="127817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Thank you and </a:t>
            </a:r>
            <a:br>
              <a:rPr lang="en-US" dirty="0" smtClean="0"/>
            </a:br>
            <a:r>
              <a:rPr lang="en-US" dirty="0" smtClean="0"/>
              <a:t>see you in Spokane!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281" y="1731962"/>
            <a:ext cx="8775437" cy="476043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0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2018 Legislative Assembly Prep Two-Part </a:t>
            </a:r>
            <a:br>
              <a:rPr lang="en-US" sz="3600" dirty="0" smtClean="0"/>
            </a:br>
            <a:r>
              <a:rPr lang="en-US" sz="3600" dirty="0" smtClean="0"/>
              <a:t>Webinar Series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ln w="38100">
            <a:solidFill>
              <a:schemeClr val="tx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Part 1: The Positions</a:t>
            </a:r>
          </a:p>
          <a:p>
            <a:pPr algn="ctr"/>
            <a:r>
              <a:rPr lang="en-US" sz="1700" b="0" dirty="0" smtClean="0"/>
              <a:t>Thursday, August 9, 12-1pm</a:t>
            </a:r>
            <a:endParaRPr lang="en-US" sz="1700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 w="19050"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Goal:</a:t>
            </a:r>
          </a:p>
          <a:p>
            <a:pPr marL="0" indent="0">
              <a:buNone/>
            </a:pPr>
            <a:r>
              <a:rPr lang="en-US" dirty="0" smtClean="0"/>
              <a:t>Support school </a:t>
            </a:r>
            <a:r>
              <a:rPr lang="en-US" dirty="0"/>
              <a:t>boards in </a:t>
            </a:r>
            <a:r>
              <a:rPr lang="en-US" b="1" u="sng" dirty="0"/>
              <a:t>understanding and unpacking </a:t>
            </a:r>
            <a:r>
              <a:rPr lang="en-US" dirty="0"/>
              <a:t>WSSDA’s</a:t>
            </a:r>
            <a:r>
              <a:rPr lang="en-US" b="1" dirty="0"/>
              <a:t> </a:t>
            </a:r>
            <a:r>
              <a:rPr lang="en-US" b="1" u="sng" dirty="0"/>
              <a:t>legislative position proposals </a:t>
            </a:r>
            <a:r>
              <a:rPr lang="en-US" dirty="0"/>
              <a:t>so that every school board in Washington is prepared to participate in the 2018 Legislative Assembly.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i="1" dirty="0" smtClean="0">
                <a:hlinkClick r:id="rId2"/>
              </a:rPr>
              <a:t>Recording and </a:t>
            </a:r>
            <a:r>
              <a:rPr lang="en-US" sz="2000" b="1" i="1" dirty="0" err="1" smtClean="0">
                <a:hlinkClick r:id="rId2"/>
              </a:rPr>
              <a:t>ppt</a:t>
            </a:r>
            <a:r>
              <a:rPr lang="en-US" sz="2000" b="1" i="1" dirty="0" smtClean="0">
                <a:hlinkClick r:id="rId2"/>
              </a:rPr>
              <a:t> available!</a:t>
            </a:r>
            <a:endParaRPr lang="en-US" sz="2000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ln w="38100">
            <a:solidFill>
              <a:schemeClr val="tx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Part 2: The Process</a:t>
            </a:r>
          </a:p>
          <a:p>
            <a:pPr algn="ctr"/>
            <a:r>
              <a:rPr lang="en-US" sz="1700" b="0" dirty="0" smtClean="0"/>
              <a:t>Friday, September 7, 12 – 1pm</a:t>
            </a:r>
            <a:endParaRPr lang="en-US" sz="1700" b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 w="1905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Goal:</a:t>
            </a:r>
          </a:p>
          <a:p>
            <a:pPr marL="0" indent="0">
              <a:buNone/>
            </a:pPr>
            <a:r>
              <a:rPr lang="en-US" dirty="0" smtClean="0"/>
              <a:t>Prepare school boards and their voting delegates to </a:t>
            </a:r>
            <a:r>
              <a:rPr lang="en-US" b="1" u="sng" dirty="0" smtClean="0"/>
              <a:t>actively engage </a:t>
            </a:r>
            <a:r>
              <a:rPr lang="en-US" dirty="0" smtClean="0"/>
              <a:t>in the </a:t>
            </a:r>
            <a:r>
              <a:rPr lang="en-US" b="1" u="sng" dirty="0" smtClean="0"/>
              <a:t>voting and prioritization process </a:t>
            </a:r>
            <a:r>
              <a:rPr lang="en-US" dirty="0" smtClean="0"/>
              <a:t>that takes place at the Legislative Assembly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864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600" dirty="0" smtClean="0"/>
              <a:t>Webinar Logistics</a:t>
            </a:r>
            <a:br>
              <a:rPr lang="en-US" sz="36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487679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Logistics</a:t>
            </a:r>
          </a:p>
          <a:p>
            <a:pPr lvl="1"/>
            <a:r>
              <a:rPr lang="en-US" sz="2400" dirty="0" smtClean="0"/>
              <a:t>Q&amp;A </a:t>
            </a:r>
            <a:r>
              <a:rPr lang="en-US" sz="2400" dirty="0"/>
              <a:t>/ Comment process </a:t>
            </a:r>
          </a:p>
          <a:p>
            <a:pPr lvl="2"/>
            <a:r>
              <a:rPr lang="en-US" sz="2000" dirty="0" smtClean="0"/>
              <a:t>Question Box</a:t>
            </a:r>
          </a:p>
          <a:p>
            <a:pPr lvl="2"/>
            <a:r>
              <a:rPr lang="en-US" sz="2000" dirty="0" smtClean="0"/>
              <a:t>Hand Raise feature</a:t>
            </a:r>
            <a:endParaRPr lang="en-US" sz="2000" dirty="0"/>
          </a:p>
          <a:p>
            <a:pPr lvl="1"/>
            <a:r>
              <a:rPr lang="en-US" sz="2400" dirty="0" smtClean="0"/>
              <a:t>Phones/computers on mute</a:t>
            </a:r>
          </a:p>
          <a:p>
            <a:pPr marL="457200" lvl="1" indent="0">
              <a:buNone/>
            </a:pPr>
            <a:endParaRPr lang="en-US" sz="900" dirty="0" smtClean="0"/>
          </a:p>
          <a:p>
            <a:r>
              <a:rPr lang="en-US" sz="2800" b="1" dirty="0" smtClean="0"/>
              <a:t>Webinar materials</a:t>
            </a:r>
          </a:p>
          <a:p>
            <a:pPr lvl="1"/>
            <a:r>
              <a:rPr lang="en-US" dirty="0" smtClean="0">
                <a:hlinkClick r:id="rId3"/>
              </a:rPr>
              <a:t>PowerPoint </a:t>
            </a:r>
            <a:r>
              <a:rPr lang="en-US" dirty="0">
                <a:hlinkClick r:id="rId3"/>
              </a:rPr>
              <a:t>presentation &amp; </a:t>
            </a:r>
            <a:r>
              <a:rPr lang="en-US" dirty="0" smtClean="0">
                <a:hlinkClick r:id="rId3"/>
              </a:rPr>
              <a:t>recording</a:t>
            </a:r>
            <a:endParaRPr lang="en-US" dirty="0" smtClean="0"/>
          </a:p>
          <a:p>
            <a:pPr lvl="2"/>
            <a:r>
              <a:rPr lang="en-US" sz="1200" dirty="0" smtClean="0">
                <a:hlinkClick r:id="rId3"/>
              </a:rPr>
              <a:t>https</a:t>
            </a:r>
            <a:r>
              <a:rPr lang="en-US" sz="1200" dirty="0">
                <a:hlinkClick r:id="rId3"/>
              </a:rPr>
              <a:t>://</a:t>
            </a:r>
            <a:r>
              <a:rPr lang="en-US" sz="1200" dirty="0" smtClean="0">
                <a:hlinkClick r:id="rId3"/>
              </a:rPr>
              <a:t>wssda.org/Events/LegislativeAssembly.aspx</a:t>
            </a:r>
            <a:endParaRPr lang="en-US" sz="1200" dirty="0" smtClean="0"/>
          </a:p>
          <a:p>
            <a:pPr marL="914400" lvl="2" indent="0">
              <a:buNone/>
            </a:pPr>
            <a:endParaRPr lang="en-US" sz="1200" dirty="0"/>
          </a:p>
          <a:p>
            <a:pPr marL="685800" lvl="1">
              <a:defRPr/>
            </a:pPr>
            <a:r>
              <a:rPr lang="en-US" dirty="0" smtClean="0">
                <a:hlinkClick r:id="rId4"/>
              </a:rPr>
              <a:t>Positions </a:t>
            </a:r>
            <a:r>
              <a:rPr lang="en-US" dirty="0">
                <a:hlinkClick r:id="rId4"/>
              </a:rPr>
              <a:t>Handbook &amp; </a:t>
            </a:r>
            <a:r>
              <a:rPr lang="en-US" dirty="0" smtClean="0">
                <a:hlinkClick r:id="rId4"/>
              </a:rPr>
              <a:t>Resources Web page</a:t>
            </a:r>
            <a:endParaRPr lang="en-US" dirty="0" smtClean="0"/>
          </a:p>
          <a:p>
            <a:pPr marL="1085850" lvl="2">
              <a:defRPr/>
            </a:pPr>
            <a:r>
              <a:rPr lang="en-US" sz="1200" dirty="0">
                <a:hlinkClick r:id="rId4"/>
              </a:rPr>
              <a:t>https://</a:t>
            </a:r>
            <a:r>
              <a:rPr lang="en-US" sz="1200" dirty="0" smtClean="0">
                <a:hlinkClick r:id="rId4"/>
              </a:rPr>
              <a:t>wssda.org/Events/LegislativeAssembly/HandbookforLegislativeAssembly.aspx</a:t>
            </a:r>
            <a:r>
              <a:rPr lang="en-US" sz="1200" dirty="0" smtClean="0"/>
              <a:t> </a:t>
            </a:r>
            <a:endParaRPr lang="en-US" sz="1200" dirty="0"/>
          </a:p>
          <a:p>
            <a:endParaRPr lang="en-US" sz="2800" b="1" dirty="0" smtClean="0"/>
          </a:p>
          <a:p>
            <a:pPr marL="914400" lvl="2" indent="0">
              <a:buNone/>
            </a:pP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1600" y="1219200"/>
            <a:ext cx="3199607" cy="2124456"/>
          </a:xfrm>
          <a:prstGeom prst="rect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0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Today’s Focus: </a:t>
            </a:r>
            <a:r>
              <a:rPr lang="en-US" sz="3600" i="1" dirty="0" smtClean="0"/>
              <a:t>The Assembly</a:t>
            </a:r>
            <a:endParaRPr lang="en-US" sz="36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8382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By the end of today’s webinar participants will understand:</a:t>
            </a:r>
          </a:p>
          <a:p>
            <a:r>
              <a:rPr lang="en-US" sz="2800" dirty="0" smtClean="0"/>
              <a:t>The big picture</a:t>
            </a:r>
          </a:p>
          <a:p>
            <a:pPr lvl="1"/>
            <a:r>
              <a:rPr lang="en-US" dirty="0" smtClean="0"/>
              <a:t>WSSDA’s assemblies and why they’re important</a:t>
            </a:r>
          </a:p>
          <a:p>
            <a:pPr lvl="1"/>
            <a:r>
              <a:rPr lang="en-US" dirty="0" smtClean="0"/>
              <a:t>Legislative Assembly agenda</a:t>
            </a:r>
          </a:p>
          <a:p>
            <a:pPr lvl="1"/>
            <a:endParaRPr lang="en-US" sz="1600" dirty="0" smtClean="0"/>
          </a:p>
          <a:p>
            <a:r>
              <a:rPr lang="en-US" sz="2800" dirty="0" smtClean="0"/>
              <a:t>The Handbook – position proposals &amp; learning resources</a:t>
            </a:r>
            <a:endParaRPr lang="en-US" sz="2800" dirty="0" smtClean="0"/>
          </a:p>
          <a:p>
            <a:pPr lvl="1"/>
            <a:r>
              <a:rPr lang="en-US" dirty="0" smtClean="0"/>
              <a:t>Updates from 8/9 webinar</a:t>
            </a:r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800" dirty="0" smtClean="0"/>
              <a:t>What to expect at assembly</a:t>
            </a:r>
          </a:p>
          <a:p>
            <a:pPr lvl="1"/>
            <a:r>
              <a:rPr lang="en-US" dirty="0" smtClean="0"/>
              <a:t>Agendas</a:t>
            </a:r>
          </a:p>
          <a:p>
            <a:pPr lvl="1"/>
            <a:r>
              <a:rPr lang="en-US" dirty="0" smtClean="0"/>
              <a:t>Voting process</a:t>
            </a:r>
          </a:p>
          <a:p>
            <a:pPr lvl="1"/>
            <a:r>
              <a:rPr lang="en-US" dirty="0" smtClean="0"/>
              <a:t>Prioritization process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800" dirty="0" smtClean="0"/>
              <a:t>What’s Next: Important activities prior to assembly</a:t>
            </a:r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23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WSSDA’s assemblies &amp; why they’re important</a:t>
            </a:r>
          </a:p>
          <a:p>
            <a:r>
              <a:rPr lang="en-US" dirty="0" smtClean="0"/>
              <a:t>2018 Legislative Assembly Preview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6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Democracy at Work:</a:t>
            </a:r>
            <a:br>
              <a:rPr lang="en-US" dirty="0" smtClean="0"/>
            </a:br>
            <a:r>
              <a:rPr lang="en-US" dirty="0" smtClean="0"/>
              <a:t>WSSDA’s Legislative and Delegate Assemblies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956698"/>
              </p:ext>
            </p:extLst>
          </p:nvPr>
        </p:nvGraphicFramePr>
        <p:xfrm>
          <a:off x="457200" y="11430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3276600"/>
                <a:gridCol w="3352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Legislative</a:t>
                      </a:r>
                      <a:r>
                        <a:rPr lang="en-US" baseline="0" dirty="0" smtClean="0"/>
                        <a:t> Assembly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Delegate Assembly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Focus</a:t>
                      </a:r>
                    </a:p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Legislative</a:t>
                      </a:r>
                      <a:r>
                        <a:rPr lang="en-US" sz="1400" b="1" baseline="0" dirty="0" smtClean="0"/>
                        <a:t> Positions: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Guide WSSDA’s year-round legislative advocacy efforts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Communicate WSSDA’s viewpoint on a spectrum of state and/or federal legislative issues.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Action-oriented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Articulate desired legislative outcomes on behalf of the state’s public school districts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WSSDA Bylaws &amp; Permanent Positions: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Guide</a:t>
                      </a:r>
                      <a:r>
                        <a:rPr lang="en-US" sz="1400" baseline="0" dirty="0" smtClean="0"/>
                        <a:t> WSSDA’s work in all areas and are advisory to school boards.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Communicate WSSDA’s foundational core principles</a:t>
                      </a:r>
                      <a:r>
                        <a:rPr lang="en-US" sz="1400" baseline="0" dirty="0" smtClean="0"/>
                        <a:t> on issues of widespread concern.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Represent WSSDA’s beliefs and values.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Set forth a variety of key conditions necessary for school districts to obtain success for each and every student.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WSSDA Committee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hlinkClick r:id="rId3"/>
                        </a:rPr>
                        <a:t>Legislative Committee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hlinkClick r:id="rId4"/>
                        </a:rPr>
                        <a:t>Resolutions Committee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Takes</a:t>
                      </a:r>
                      <a:r>
                        <a:rPr lang="en-US" sz="1600" b="1" baseline="0" dirty="0" smtClean="0"/>
                        <a:t> Place…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Every </a:t>
                      </a:r>
                      <a:r>
                        <a:rPr lang="en-US" sz="1400" b="1" baseline="0" dirty="0" smtClean="0"/>
                        <a:t>September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="0" baseline="0" dirty="0" smtClean="0"/>
                        <a:t>Position solicitation, review, refinement takes place every March – May.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Every November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dirty="0" smtClean="0"/>
                        <a:t>In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conjunction with WSSDA Annual Conference.</a:t>
                      </a:r>
                    </a:p>
                    <a:p>
                      <a:r>
                        <a:rPr lang="en-US" sz="1400" b="0" dirty="0" smtClean="0"/>
                        <a:t>- Position solicitation, review, refinement takes place</a:t>
                      </a:r>
                      <a:r>
                        <a:rPr lang="en-US" sz="1400" b="0" baseline="0" dirty="0" smtClean="0"/>
                        <a:t> every January/February – September.</a:t>
                      </a:r>
                      <a:endParaRPr lang="en-US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Position</a:t>
                      </a:r>
                      <a:r>
                        <a:rPr lang="en-US" sz="1600" b="1" baseline="0" dirty="0" smtClean="0"/>
                        <a:t> Proposals Due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b="0" dirty="0" smtClean="0"/>
                        <a:t>Late April</a:t>
                      </a:r>
                      <a:r>
                        <a:rPr lang="en-US" sz="1400" b="0" baseline="0" dirty="0" smtClean="0"/>
                        <a:t> / Early May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Mid-September</a:t>
                      </a:r>
                    </a:p>
                    <a:p>
                      <a:pPr algn="ctr"/>
                      <a:r>
                        <a:rPr lang="en-US" sz="1400" b="1" dirty="0" smtClean="0"/>
                        <a:t>(</a:t>
                      </a:r>
                      <a:r>
                        <a:rPr lang="en-US" sz="1400" b="1" dirty="0" smtClean="0">
                          <a:hlinkClick r:id="rId5"/>
                        </a:rPr>
                        <a:t>September 14</a:t>
                      </a:r>
                      <a:r>
                        <a:rPr lang="en-US" sz="1400" b="1" baseline="30000" dirty="0" smtClean="0">
                          <a:hlinkClick r:id="rId5"/>
                        </a:rPr>
                        <a:t>th</a:t>
                      </a:r>
                      <a:r>
                        <a:rPr lang="en-US" sz="1400" b="1" dirty="0" smtClean="0">
                          <a:hlinkClick r:id="rId5"/>
                        </a:rPr>
                        <a:t>,</a:t>
                      </a:r>
                      <a:r>
                        <a:rPr lang="en-US" sz="1400" b="1" baseline="0" dirty="0" smtClean="0">
                          <a:hlinkClick r:id="rId5"/>
                        </a:rPr>
                        <a:t> this year!)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49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4800600" y="152400"/>
            <a:ext cx="1905000" cy="2133600"/>
            <a:chOff x="4610100" y="133290"/>
            <a:chExt cx="1905000" cy="1853798"/>
          </a:xfrm>
        </p:grpSpPr>
        <p:cxnSp>
          <p:nvCxnSpPr>
            <p:cNvPr id="4" name="Straight Arrow Connector 3"/>
            <p:cNvCxnSpPr/>
            <p:nvPr/>
          </p:nvCxnSpPr>
          <p:spPr>
            <a:xfrm flipH="1">
              <a:off x="4838700" y="533400"/>
              <a:ext cx="723900" cy="1453688"/>
            </a:xfrm>
            <a:prstGeom prst="straightConnector1">
              <a:avLst/>
            </a:prstGeom>
            <a:ln w="101600">
              <a:solidFill>
                <a:srgbClr val="FF66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610100" y="133290"/>
              <a:ext cx="1905000" cy="3476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We are here…</a:t>
              </a:r>
              <a:endParaRPr lang="en-US" sz="2000" b="1" dirty="0"/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2590800" y="2285999"/>
            <a:ext cx="2743200" cy="611579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75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689264"/>
            <a:ext cx="82296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2018 Legislative </a:t>
            </a:r>
            <a:r>
              <a:rPr lang="en-US" sz="3600" dirty="0"/>
              <a:t>Assembly </a:t>
            </a:r>
            <a:r>
              <a:rPr lang="en-US" sz="3600" dirty="0" smtClean="0"/>
              <a:t>PREVIEW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wssda.org/Events/LegislativeAssembly.aspx</a:t>
            </a:r>
            <a:r>
              <a:rPr lang="en-US" sz="2200" dirty="0" smtClean="0"/>
              <a:t> </a:t>
            </a:r>
            <a:br>
              <a:rPr lang="en-US" sz="2200" dirty="0" smtClean="0"/>
            </a:br>
            <a:r>
              <a:rPr lang="en-US" sz="2000" dirty="0"/>
              <a:t>September 21 &amp; 22, Spokane, Davenport Grand </a:t>
            </a:r>
            <a:r>
              <a:rPr lang="en-US" sz="2000" dirty="0" smtClean="0"/>
              <a:t>Hotel</a:t>
            </a:r>
            <a:br>
              <a:rPr lang="en-US" sz="2000" dirty="0" smtClean="0"/>
            </a:br>
            <a:r>
              <a:rPr lang="en-US" sz="2000" b="1" i="1" dirty="0"/>
              <a:t>Note: </a:t>
            </a:r>
            <a:r>
              <a:rPr lang="en-US" sz="2000" i="1" dirty="0"/>
              <a:t>September 14 is last day for early bird registration rate!</a:t>
            </a:r>
            <a:r>
              <a:rPr lang="en-US" sz="1800" i="1" dirty="0"/>
              <a:t/>
            </a:r>
            <a:br>
              <a:rPr lang="en-US" sz="1800" i="1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Pre-Assembly Day (</a:t>
            </a:r>
            <a:r>
              <a:rPr lang="en-US" dirty="0" smtClean="0"/>
              <a:t>Friday, 9/21)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800600" cy="4302125"/>
          </a:xfrm>
        </p:spPr>
        <p:txBody>
          <a:bodyPr>
            <a:normAutofit/>
          </a:bodyPr>
          <a:lstStyle/>
          <a:p>
            <a:r>
              <a:rPr lang="en-US" sz="2200" dirty="0" smtClean="0"/>
              <a:t>WSSDA </a:t>
            </a:r>
            <a:r>
              <a:rPr lang="en-US" sz="2200" dirty="0" smtClean="0"/>
              <a:t>membership meetings </a:t>
            </a:r>
            <a:endParaRPr lang="en-US" sz="2200" dirty="0" smtClean="0"/>
          </a:p>
          <a:p>
            <a:pPr lvl="1"/>
            <a:r>
              <a:rPr lang="en-US" sz="1700" dirty="0" smtClean="0"/>
              <a:t>Open to all!:  </a:t>
            </a:r>
            <a:endParaRPr lang="en-US" sz="1700" dirty="0" smtClean="0"/>
          </a:p>
          <a:p>
            <a:pPr marL="457200" lvl="1" indent="0">
              <a:buNone/>
            </a:pPr>
            <a:r>
              <a:rPr lang="en-US" sz="1700" dirty="0"/>
              <a:t> </a:t>
            </a:r>
            <a:r>
              <a:rPr lang="en-US" sz="1700" dirty="0" smtClean="0"/>
              <a:t>     Large </a:t>
            </a:r>
            <a:r>
              <a:rPr lang="en-US" sz="1700" dirty="0" smtClean="0"/>
              <a:t>Schools Caucus </a:t>
            </a:r>
            <a:r>
              <a:rPr lang="en-US" sz="1700" dirty="0" smtClean="0"/>
              <a:t>/ </a:t>
            </a:r>
            <a:r>
              <a:rPr lang="en-US" sz="1700" dirty="0"/>
              <a:t>Small schools </a:t>
            </a:r>
            <a:r>
              <a:rPr lang="en-US" sz="1700" dirty="0" smtClean="0"/>
              <a:t> </a:t>
            </a:r>
          </a:p>
          <a:p>
            <a:pPr marL="457200" lvl="1" indent="0">
              <a:buNone/>
            </a:pPr>
            <a:r>
              <a:rPr lang="en-US" sz="1700" dirty="0"/>
              <a:t> </a:t>
            </a:r>
            <a:r>
              <a:rPr lang="en-US" sz="1700" dirty="0" smtClean="0"/>
              <a:t>     roundtable / </a:t>
            </a:r>
            <a:r>
              <a:rPr lang="en-US" sz="1700" dirty="0" smtClean="0"/>
              <a:t>Equity </a:t>
            </a:r>
            <a:r>
              <a:rPr lang="en-US" sz="1700" dirty="0" smtClean="0"/>
              <a:t>&amp; Access </a:t>
            </a:r>
            <a:r>
              <a:rPr lang="en-US" sz="1700" dirty="0" smtClean="0"/>
              <a:t>Caucus /   </a:t>
            </a:r>
          </a:p>
          <a:p>
            <a:pPr marL="457200" lvl="1" indent="0">
              <a:buNone/>
            </a:pPr>
            <a:r>
              <a:rPr lang="en-US" sz="1700" dirty="0"/>
              <a:t> </a:t>
            </a:r>
            <a:r>
              <a:rPr lang="en-US" sz="1700" dirty="0" smtClean="0"/>
              <a:t>     </a:t>
            </a:r>
            <a:r>
              <a:rPr lang="en-US" sz="1700" dirty="0" smtClean="0"/>
              <a:t>Federal Relations </a:t>
            </a:r>
            <a:r>
              <a:rPr lang="en-US" sz="1700" dirty="0" smtClean="0"/>
              <a:t>Network (FRN)</a:t>
            </a:r>
          </a:p>
          <a:p>
            <a:pPr lvl="1"/>
            <a:r>
              <a:rPr lang="en-US" sz="1700" dirty="0" smtClean="0"/>
              <a:t>WSSDA Advisory Committees: Trust </a:t>
            </a:r>
            <a:r>
              <a:rPr lang="en-US" sz="1700" dirty="0" smtClean="0"/>
              <a:t>Lands</a:t>
            </a:r>
          </a:p>
          <a:p>
            <a:pPr lvl="1"/>
            <a:r>
              <a:rPr lang="en-US" sz="1700" dirty="0" smtClean="0"/>
              <a:t>“New </a:t>
            </a:r>
            <a:r>
              <a:rPr lang="en-US" sz="1700" dirty="0" smtClean="0"/>
              <a:t>to Assembly” meetings</a:t>
            </a:r>
          </a:p>
          <a:p>
            <a:r>
              <a:rPr lang="en-US" sz="2200" dirty="0" smtClean="0"/>
              <a:t>Pre-Assembly Program – </a:t>
            </a:r>
            <a:r>
              <a:rPr lang="en-US" sz="1900" dirty="0" smtClean="0"/>
              <a:t>presentations &amp; panel discussions  on key issues/hot topics related to WSSDA’s legislative positions</a:t>
            </a:r>
          </a:p>
          <a:p>
            <a:r>
              <a:rPr lang="en-US" sz="2200" dirty="0" smtClean="0"/>
              <a:t>Regional Director </a:t>
            </a:r>
            <a:r>
              <a:rPr lang="en-US" sz="2200" dirty="0" smtClean="0"/>
              <a:t>Area Caucus meetings</a:t>
            </a:r>
            <a:endParaRPr lang="en-US" sz="1100" dirty="0" smtClean="0"/>
          </a:p>
          <a:p>
            <a:pPr marL="0" indent="0">
              <a:buNone/>
            </a:pPr>
            <a:endParaRPr lang="en-US" sz="2200" b="1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5181600" y="2133600"/>
            <a:ext cx="3886200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Assembly Day (</a:t>
            </a:r>
            <a:r>
              <a:rPr lang="en-US" dirty="0" smtClean="0"/>
              <a:t>Saturday, 9/22)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5229225" y="2747960"/>
            <a:ext cx="3352800" cy="178752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“New to Assembly” meeting</a:t>
            </a:r>
          </a:p>
          <a:p>
            <a:r>
              <a:rPr lang="en-US" sz="2000" dirty="0" smtClean="0"/>
              <a:t>Position deliberations</a:t>
            </a:r>
          </a:p>
          <a:p>
            <a:r>
              <a:rPr lang="en-US" sz="2000" dirty="0" smtClean="0"/>
              <a:t>Position prioritizing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7000" y="4325936"/>
            <a:ext cx="1855342" cy="123189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0320" y="527993"/>
            <a:ext cx="2305680" cy="1604663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5410200" y="4495800"/>
            <a:ext cx="3429000" cy="646331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hlinkClick r:id="rId5"/>
              </a:rPr>
              <a:t>Click Here </a:t>
            </a:r>
            <a:r>
              <a:rPr lang="en-US" b="1" i="1" dirty="0" smtClean="0"/>
              <a:t>for </a:t>
            </a:r>
            <a:r>
              <a:rPr lang="en-US" b="1" i="1" dirty="0" smtClean="0"/>
              <a:t>the Agenda  </a:t>
            </a:r>
            <a:r>
              <a:rPr lang="en-US" b="1" i="1" dirty="0"/>
              <a:t>U</a:t>
            </a:r>
            <a:r>
              <a:rPr lang="en-US" b="1" i="1" dirty="0" smtClean="0"/>
              <a:t>pdated 9/7</a:t>
            </a:r>
            <a:endParaRPr lang="en-US" b="1" i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A464-A7E6-497E-ADB9-393DA218FF0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  <p:bldP spid="9" grpId="0" build="p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8272</TotalTime>
  <Words>1624</Words>
  <Application>Microsoft Office PowerPoint</Application>
  <PresentationFormat>On-screen Show (4:3)</PresentationFormat>
  <Paragraphs>309</Paragraphs>
  <Slides>24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Arial Narrow</vt:lpstr>
      <vt:lpstr>Calibri</vt:lpstr>
      <vt:lpstr>Wingdings</vt:lpstr>
      <vt:lpstr>Office Theme</vt:lpstr>
      <vt:lpstr>Get Ready for WSSDA’s 2018 Legislative Assembly</vt:lpstr>
      <vt:lpstr>Welcome to the webinar!</vt:lpstr>
      <vt:lpstr>2018 Legislative Assembly Prep Two-Part  Webinar Series</vt:lpstr>
      <vt:lpstr>Webinar Logistics </vt:lpstr>
      <vt:lpstr>Today’s Focus: The Assembly</vt:lpstr>
      <vt:lpstr>Big picture</vt:lpstr>
      <vt:lpstr>Democracy at Work: WSSDA’s Legislative and Delegate Assemblies</vt:lpstr>
      <vt:lpstr>PowerPoint Presentation</vt:lpstr>
      <vt:lpstr>2018 Legislative Assembly PREVIEW https://wssda.org/Events/LegislativeAssembly.aspx  September 21 &amp; 22, Spokane, Davenport Grand Hotel Note: September 14 is last day for early bird registration rate!  </vt:lpstr>
      <vt:lpstr>The Handbook:  Position proposals &amp; resources</vt:lpstr>
      <vt:lpstr>A Refresher 2018 Legislative Assembly Handbook Handbook Web Page: https://wssda.org/Events/LegislativeAssembly/HandbookforLegislativeAssembly.aspx </vt:lpstr>
      <vt:lpstr>Navigating position listings: Quick reference guides</vt:lpstr>
      <vt:lpstr>A note on new position proposals… and learning resources available</vt:lpstr>
      <vt:lpstr>The process</vt:lpstr>
      <vt:lpstr>Roles (for reference WSSDA operating policy 1290 &amp; 1290P)</vt:lpstr>
      <vt:lpstr>Voting Process (for reference WSSDA operating policy 1290 &amp; 1290P)</vt:lpstr>
      <vt:lpstr>Process for addressing the assembly (applies to all debate on position proposals &amp; amendments)</vt:lpstr>
      <vt:lpstr>Position Prioritization Process for  2019 Legislative Platform</vt:lpstr>
      <vt:lpstr>2017 Legislative Assembly Results =  2018 Legislative Positions &amp; Priorities http://wssda.org/Legislative/OurPrioritiesPositions.aspx  </vt:lpstr>
      <vt:lpstr>Now what?</vt:lpstr>
      <vt:lpstr>Next steps for you &amp; your board</vt:lpstr>
      <vt:lpstr>Important dates</vt:lpstr>
      <vt:lpstr>For more information…</vt:lpstr>
      <vt:lpstr>Thank you and  see you in Spokane!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Legislative Assembly</dc:title>
  <dc:creator>Twombly, Abigail (WSSDA)</dc:creator>
  <cp:lastModifiedBy>Vavrus, Jessica (WSSDA)</cp:lastModifiedBy>
  <cp:revision>318</cp:revision>
  <cp:lastPrinted>2018-09-07T17:26:41Z</cp:lastPrinted>
  <dcterms:created xsi:type="dcterms:W3CDTF">2016-03-17T15:32:55Z</dcterms:created>
  <dcterms:modified xsi:type="dcterms:W3CDTF">2018-09-07T18:47:25Z</dcterms:modified>
</cp:coreProperties>
</file>